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6" r:id="rId2"/>
    <p:sldId id="569" r:id="rId3"/>
    <p:sldId id="582" r:id="rId4"/>
    <p:sldId id="580" r:id="rId5"/>
    <p:sldId id="601" r:id="rId6"/>
    <p:sldId id="602" r:id="rId7"/>
    <p:sldId id="618" r:id="rId8"/>
    <p:sldId id="619" r:id="rId9"/>
    <p:sldId id="620" r:id="rId10"/>
    <p:sldId id="623" r:id="rId11"/>
    <p:sldId id="622" r:id="rId12"/>
    <p:sldId id="584" r:id="rId13"/>
  </p:sldIdLst>
  <p:sldSz cx="9906000" cy="6858000" type="A4"/>
  <p:notesSz cx="6645275" cy="9779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3">
          <p15:clr>
            <a:srgbClr val="A4A3A4"/>
          </p15:clr>
        </p15:guide>
        <p15:guide id="2" orient="horz" pos="1704">
          <p15:clr>
            <a:srgbClr val="A4A3A4"/>
          </p15:clr>
        </p15:guide>
        <p15:guide id="3" orient="horz" pos="3412">
          <p15:clr>
            <a:srgbClr val="A4A3A4"/>
          </p15:clr>
        </p15:guide>
        <p15:guide id="4" pos="3574">
          <p15:clr>
            <a:srgbClr val="A4A3A4"/>
          </p15:clr>
        </p15:guide>
        <p15:guide id="5" pos="4570">
          <p15:clr>
            <a:srgbClr val="A4A3A4"/>
          </p15:clr>
        </p15:guide>
        <p15:guide id="6" pos="10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00"/>
    <a:srgbClr val="CCECFF"/>
    <a:srgbClr val="FF9933"/>
    <a:srgbClr val="EAEAEA"/>
    <a:srgbClr val="FFFFCC"/>
    <a:srgbClr val="D9FFB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6" autoAdjust="0"/>
    <p:restoredTop sz="91566" autoAdjust="0"/>
  </p:normalViewPr>
  <p:slideViewPr>
    <p:cSldViewPr snapToGrid="0">
      <p:cViewPr varScale="1">
        <p:scale>
          <a:sx n="83" d="100"/>
          <a:sy n="83" d="100"/>
        </p:scale>
        <p:origin x="102" y="870"/>
      </p:cViewPr>
      <p:guideLst>
        <p:guide orient="horz" pos="3513"/>
        <p:guide orient="horz" pos="1704"/>
        <p:guide orient="horz" pos="3412"/>
        <p:guide pos="3574"/>
        <p:guide pos="4570"/>
        <p:guide pos="10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1026"/>
      </p:cViewPr>
      <p:guideLst>
        <p:guide orient="horz" pos="3080"/>
        <p:guide pos="2093"/>
      </p:guideLst>
    </p:cSldViewPr>
  </p:notes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7560C8A2-4874-4BE8-BB23-E6D415A9430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2860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792" tIns="44896" rIns="89792" bIns="4489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792" tIns="44896" rIns="89792" bIns="4489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4688" y="733425"/>
            <a:ext cx="52959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46613"/>
            <a:ext cx="4870450" cy="4398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792" tIns="44896" rIns="89792" bIns="44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005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792" tIns="44896" rIns="89792" bIns="4489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90050"/>
            <a:ext cx="287972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792" tIns="44896" rIns="89792" bIns="4489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 b="0">
                <a:latin typeface="Times New Roman" panose="02020603050405020304" pitchFamily="18" charset="0"/>
              </a:defRPr>
            </a:lvl1pPr>
          </a:lstStyle>
          <a:p>
            <a:fld id="{1728473B-0252-43CE-9C56-6B783D5082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8847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8473B-0252-43CE-9C56-6B783D5082B8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613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390775"/>
            <a:ext cx="9906000" cy="2138363"/>
          </a:xfrm>
          <a:prstGeom prst="rect">
            <a:avLst/>
          </a:prstGeom>
          <a:gradFill rotWithShape="1">
            <a:gsLst>
              <a:gs pos="0">
                <a:srgbClr val="A3D1FF">
                  <a:alpha val="53000"/>
                </a:srgbClr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28688" cy="6858000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143125" y="6535738"/>
            <a:ext cx="7591425" cy="322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de-DE" altLang="de-DE" sz="1400" b="0" dirty="0" smtClean="0"/>
              <a:t>© Europäisches Prüfinstitut Wellness &amp; SPA 2017          </a:t>
            </a:r>
          </a:p>
        </p:txBody>
      </p:sp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1436688" y="219075"/>
            <a:ext cx="7169150" cy="927100"/>
            <a:chOff x="251" y="663"/>
            <a:chExt cx="4898" cy="650"/>
          </a:xfrm>
        </p:grpSpPr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251" y="977"/>
              <a:ext cx="2197" cy="23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de-DE" altLang="de-DE" dirty="0" smtClean="0">
                  <a:solidFill>
                    <a:srgbClr val="FF9900"/>
                  </a:solidFill>
                </a:rPr>
                <a:t>Europäisches Prüfinstitut</a:t>
              </a:r>
            </a:p>
          </p:txBody>
        </p:sp>
        <p:pic>
          <p:nvPicPr>
            <p:cNvPr id="7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663"/>
              <a:ext cx="899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3242" y="957"/>
              <a:ext cx="1907" cy="2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de-DE" altLang="de-DE" sz="1400" dirty="0" smtClean="0">
                  <a:solidFill>
                    <a:srgbClr val="FF9900"/>
                  </a:solidFill>
                </a:rPr>
                <a:t> </a:t>
              </a:r>
              <a:r>
                <a:rPr lang="de-DE" altLang="de-DE" dirty="0" smtClean="0">
                  <a:solidFill>
                    <a:srgbClr val="FF9900"/>
                  </a:solidFill>
                </a:rPr>
                <a:t>Wellness &amp; SPA e.V.</a:t>
              </a: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1146175"/>
            <a:ext cx="35147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68840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123782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106241"/>
      </p:ext>
    </p:extLst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54888" y="274638"/>
            <a:ext cx="2286000" cy="6046787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707188" cy="60467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572568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817677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338405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7977297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14563" y="1573213"/>
            <a:ext cx="3636962" cy="4748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03925" y="1573213"/>
            <a:ext cx="3636963" cy="4748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8109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200123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07878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348211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5104857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"/>
          <p:cNvSpPr>
            <a:spLocks noChangeArrowheads="1"/>
          </p:cNvSpPr>
          <p:nvPr/>
        </p:nvSpPr>
        <p:spPr bwMode="auto">
          <a:xfrm>
            <a:off x="0" y="1320800"/>
            <a:ext cx="1997075" cy="5537200"/>
          </a:xfrm>
          <a:prstGeom prst="rect">
            <a:avLst/>
          </a:prstGeom>
          <a:solidFill>
            <a:srgbClr val="6699FF"/>
          </a:solidFill>
          <a:ln>
            <a:noFill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1027" name="Rectangle 16"/>
          <p:cNvSpPr>
            <a:spLocks noChangeArrowheads="1"/>
          </p:cNvSpPr>
          <p:nvPr/>
        </p:nvSpPr>
        <p:spPr bwMode="auto">
          <a:xfrm>
            <a:off x="0" y="0"/>
            <a:ext cx="9906000" cy="1338263"/>
          </a:xfrm>
          <a:prstGeom prst="rect">
            <a:avLst/>
          </a:prstGeom>
          <a:gradFill rotWithShape="1">
            <a:gsLst>
              <a:gs pos="0">
                <a:srgbClr val="A3D1FF">
                  <a:alpha val="53000"/>
                </a:srgbClr>
              </a:gs>
              <a:gs pos="100000">
                <a:srgbClr val="6699FF"/>
              </a:gs>
            </a:gsLst>
            <a:lin ang="0" scaled="1"/>
          </a:gradFill>
          <a:ln>
            <a:noFill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14563" y="1573213"/>
            <a:ext cx="742632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Text Box 34"/>
          <p:cNvSpPr txBox="1">
            <a:spLocks noChangeArrowheads="1"/>
          </p:cNvSpPr>
          <p:nvPr/>
        </p:nvSpPr>
        <p:spPr bwMode="auto">
          <a:xfrm>
            <a:off x="-100013" y="6497638"/>
            <a:ext cx="1190626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400" b="0"/>
              <a:t>Folie </a:t>
            </a:r>
            <a:fld id="{A2D191F0-37EB-4123-B9FA-923D9EB63ED1}" type="slidenum">
              <a:rPr lang="de-DE" altLang="de-DE" sz="1400" b="0"/>
              <a:pPr eaLnBrk="1" hangingPunct="1">
                <a:spcBef>
                  <a:spcPct val="50000"/>
                </a:spcBef>
              </a:pPr>
              <a:t>‹Nr.›</a:t>
            </a:fld>
            <a:endParaRPr lang="de-DE" altLang="de-DE" sz="1400" b="0"/>
          </a:p>
        </p:txBody>
      </p:sp>
      <p:sp>
        <p:nvSpPr>
          <p:cNvPr id="1030" name="Text Box 35"/>
          <p:cNvSpPr txBox="1">
            <a:spLocks noChangeArrowheads="1"/>
          </p:cNvSpPr>
          <p:nvPr/>
        </p:nvSpPr>
        <p:spPr bwMode="auto">
          <a:xfrm>
            <a:off x="2125663" y="6507163"/>
            <a:ext cx="7591425" cy="322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de-DE" altLang="de-DE" sz="1400" b="0" dirty="0" smtClean="0"/>
              <a:t>© Europäisches Prüfinstitut Wellness &amp; SPA 2013           </a:t>
            </a:r>
          </a:p>
        </p:txBody>
      </p:sp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0" y="0"/>
            <a:ext cx="3094038" cy="371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defRPr/>
            </a:pPr>
            <a:r>
              <a:rPr lang="de-DE" altLang="de-DE" sz="1800" b="0" i="1" dirty="0" smtClean="0">
                <a:latin typeface="Arial" charset="0"/>
              </a:rPr>
              <a:t>Thalasso-Projekt Nordsee</a:t>
            </a:r>
            <a:endParaRPr lang="de-DE" altLang="de-DE" sz="1800" b="0" dirty="0" smtClean="0">
              <a:latin typeface="Arial" charset="0"/>
            </a:endParaRPr>
          </a:p>
        </p:txBody>
      </p:sp>
      <p:grpSp>
        <p:nvGrpSpPr>
          <p:cNvPr id="1032" name="Group 38"/>
          <p:cNvGrpSpPr>
            <a:grpSpLocks/>
          </p:cNvGrpSpPr>
          <p:nvPr userDrawn="1"/>
        </p:nvGrpSpPr>
        <p:grpSpPr bwMode="auto">
          <a:xfrm>
            <a:off x="1997075" y="636588"/>
            <a:ext cx="7088188" cy="366712"/>
            <a:chOff x="306" y="957"/>
            <a:chExt cx="4843" cy="257"/>
          </a:xfrm>
        </p:grpSpPr>
        <p:sp>
          <p:nvSpPr>
            <p:cNvPr id="2" name="Text Box 39"/>
            <p:cNvSpPr txBox="1">
              <a:spLocks noChangeArrowheads="1"/>
            </p:cNvSpPr>
            <p:nvPr/>
          </p:nvSpPr>
          <p:spPr bwMode="auto">
            <a:xfrm>
              <a:off x="306" y="977"/>
              <a:ext cx="2142" cy="23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de-DE" altLang="de-DE" dirty="0" smtClean="0">
                  <a:solidFill>
                    <a:srgbClr val="FF9900"/>
                  </a:solidFill>
                </a:rPr>
                <a:t>Europäisches Prüfinstitut</a:t>
              </a:r>
            </a:p>
          </p:txBody>
        </p:sp>
        <p:sp>
          <p:nvSpPr>
            <p:cNvPr id="1035" name="Text Box 41"/>
            <p:cNvSpPr txBox="1">
              <a:spLocks noChangeArrowheads="1"/>
            </p:cNvSpPr>
            <p:nvPr/>
          </p:nvSpPr>
          <p:spPr bwMode="auto">
            <a:xfrm>
              <a:off x="3242" y="957"/>
              <a:ext cx="1907" cy="2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de-DE" altLang="de-DE" sz="1400" dirty="0" smtClean="0">
                  <a:solidFill>
                    <a:srgbClr val="FF9900"/>
                  </a:solidFill>
                </a:rPr>
                <a:t> </a:t>
              </a:r>
              <a:r>
                <a:rPr lang="de-DE" altLang="de-DE" dirty="0" smtClean="0">
                  <a:solidFill>
                    <a:srgbClr val="FF9900"/>
                  </a:solidFill>
                </a:rPr>
                <a:t>Wellness &amp; SPA e.V.</a:t>
              </a:r>
            </a:p>
          </p:txBody>
        </p:sp>
      </p:grpSp>
      <p:pic>
        <p:nvPicPr>
          <p:cNvPr id="1033" name="Picture 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813" y="182563"/>
            <a:ext cx="103981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7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7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7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7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7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7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7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44232" y="2687638"/>
            <a:ext cx="818197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de-DE" altLang="de-DE" sz="3200" dirty="0" smtClean="0"/>
              <a:t>Zertifizierte</a:t>
            </a:r>
            <a:br>
              <a:rPr lang="de-DE" altLang="de-DE" sz="3200" dirty="0" smtClean="0"/>
            </a:br>
            <a:r>
              <a:rPr lang="de-DE" altLang="de-DE" sz="3200" dirty="0" smtClean="0"/>
              <a:t> Thalasso-Region</a:t>
            </a:r>
            <a:br>
              <a:rPr lang="de-DE" altLang="de-DE" sz="3200" dirty="0" smtClean="0"/>
            </a:br>
            <a:r>
              <a:rPr lang="de-DE" altLang="de-DE" sz="3200" dirty="0" smtClean="0"/>
              <a:t>Niedersächsische Nordsee </a:t>
            </a:r>
            <a:endParaRPr lang="de-DE" altLang="de-DE" sz="2400" baseline="300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3923235" y="4562573"/>
            <a:ext cx="3223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(Seit 2014)</a:t>
            </a:r>
            <a:endParaRPr lang="de-DE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043" y="1595437"/>
            <a:ext cx="7510717" cy="467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817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4" y="1573213"/>
            <a:ext cx="8113828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Thalasso-Region Niedersächsische Nordsee</a:t>
            </a:r>
            <a:endParaRPr lang="de-DE" altLang="de-DE" sz="2800" kern="0" dirty="0"/>
          </a:p>
          <a:p>
            <a:pPr eaLnBrk="1" hangingPunct="1">
              <a:buNone/>
              <a:defRPr/>
            </a:pPr>
            <a:r>
              <a:rPr lang="de-DE" altLang="de-DE" sz="2800" kern="0" dirty="0" smtClean="0"/>
              <a:t>  </a:t>
            </a:r>
            <a:r>
              <a:rPr lang="de-DE" altLang="de-DE" sz="2000" b="0" kern="0" dirty="0">
                <a:solidFill>
                  <a:srgbClr val="000000"/>
                </a:solidFill>
              </a:rPr>
              <a:t>Die Marke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muss mehr gelebt und präsentiert werden!</a:t>
            </a:r>
            <a:endParaRPr lang="de-DE" altLang="de-DE" sz="2000" b="0" kern="0" dirty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 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/>
              <a:t>-  </a:t>
            </a:r>
            <a:r>
              <a:rPr lang="de-DE" altLang="de-DE" sz="2000" kern="0" dirty="0" smtClean="0"/>
              <a:t>Klare Definition ortsspezifischer Gästewünsche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-  Der Gast will im Urlaub nicht krank sein!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-  Anwendungen </a:t>
            </a:r>
            <a:r>
              <a:rPr lang="de-DE" altLang="de-DE" sz="2000" i="1" kern="0" dirty="0" smtClean="0"/>
              <a:t>erleben lassen, nicht verabreichen!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-  Nicht die Thalasso-Therapie sondern das 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   Thalasso-Erlebnis zählt für den Gast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Re-Zertifizierung 2017 als Chance und Impuls</a:t>
            </a:r>
            <a:endParaRPr lang="de-DE" altLang="de-DE" sz="200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7909429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27652" name="Textfeld 2"/>
          <p:cNvSpPr txBox="1">
            <a:spLocks noChangeArrowheads="1"/>
          </p:cNvSpPr>
          <p:nvPr/>
        </p:nvSpPr>
        <p:spPr bwMode="auto">
          <a:xfrm>
            <a:off x="2292348" y="5836469"/>
            <a:ext cx="7105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Eingetragene Marke (Europ. Markenamt, Alicante)</a:t>
            </a:r>
            <a:endParaRPr lang="de-DE" altLang="de-DE" sz="1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475" y="1772537"/>
            <a:ext cx="2827397" cy="3607482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dirty="0">
                <a:solidFill>
                  <a:srgbClr val="FF9933"/>
                </a:solidFill>
              </a:rPr>
              <a:t>Projekt Thalasso</a:t>
            </a:r>
            <a:endParaRPr lang="de-DE" altLang="de-DE" sz="1100" dirty="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 dirty="0">
                <a:solidFill>
                  <a:srgbClr val="FF9933"/>
                </a:solidFill>
              </a:rPr>
              <a:t>an der</a:t>
            </a:r>
            <a:endParaRPr lang="de-DE" altLang="de-DE" dirty="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dirty="0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955800" y="1595438"/>
            <a:ext cx="8140307" cy="4897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Zertifizierte Thalasso-Region Niedersächsische Nordsee</a:t>
            </a:r>
          </a:p>
          <a:p>
            <a:pPr eaLnBrk="1" hangingPunct="1">
              <a:defRPr/>
            </a:pPr>
            <a:endParaRPr lang="de-DE" altLang="de-DE" sz="2800" kern="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kern="0" dirty="0" smtClean="0"/>
              <a:t>Erste Zertifizierte Thalasso-Region Europas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kern="0" dirty="0" smtClean="0"/>
              <a:t>USP für Nord- </a:t>
            </a:r>
            <a:r>
              <a:rPr lang="de-DE" altLang="de-DE" u="sng" kern="0" dirty="0" smtClean="0"/>
              <a:t>und</a:t>
            </a:r>
            <a:r>
              <a:rPr lang="de-DE" altLang="de-DE" kern="0" dirty="0" smtClean="0"/>
              <a:t> Ostsee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kern="0" dirty="0" smtClean="0"/>
              <a:t>Eingetragene Europäische Marke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kern="0" dirty="0" smtClean="0"/>
              <a:t>Qualitätskriterien: Die Nordsee GmbH + SV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kern="0" dirty="0" smtClean="0"/>
              <a:t>Prüfdesign + Prüfkriterien: öbuvSV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de-DE" altLang="de-DE" kern="0" dirty="0"/>
              <a:t> </a:t>
            </a:r>
            <a:r>
              <a:rPr lang="de-DE" altLang="de-DE" kern="0" dirty="0" smtClean="0"/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2835275" y="1627188"/>
            <a:ext cx="6532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de-DE" altLang="de-DE" sz="2000">
                <a:cs typeface="Times New Roman" panose="02020603050405020304" pitchFamily="18" charset="0"/>
              </a:rPr>
              <a:t>Auszeichnungen  (gültig 3 Jahre)</a:t>
            </a:r>
            <a:endParaRPr lang="de-DE" altLang="de-DE" sz="200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835275" y="2193925"/>
          <a:ext cx="6532563" cy="422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8059"/>
                <a:gridCol w="4794504"/>
              </a:tblGrid>
              <a:tr h="23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Stufe I: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</a:rPr>
                        <a:t>(Zertifizierung durch EPWS e.V.)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100" dirty="0">
                          <a:effectLst/>
                        </a:rPr>
                        <a:t>Thalasso &amp; Spa Europa Qualitätssiegel „</a:t>
                      </a:r>
                      <a:r>
                        <a:rPr lang="de-DE" sz="1100" dirty="0" smtClean="0">
                          <a:effectLst/>
                        </a:rPr>
                        <a:t>Thalasso-Region</a:t>
                      </a:r>
                      <a:r>
                        <a:rPr lang="de-DE" sz="1100" baseline="0" dirty="0" smtClean="0">
                          <a:effectLst/>
                        </a:rPr>
                        <a:t> Niedersächsische Nordsee</a:t>
                      </a:r>
                      <a:r>
                        <a:rPr lang="de-DE" sz="1100" dirty="0" smtClean="0">
                          <a:effectLst/>
                        </a:rPr>
                        <a:t>“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de-DE" sz="11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100" i="0" dirty="0" smtClean="0">
                          <a:effectLst/>
                        </a:rPr>
                        <a:t>Thalassoregion-Nordsee  </a:t>
                      </a:r>
                      <a:r>
                        <a:rPr lang="de-DE" sz="1100" i="0" dirty="0">
                          <a:effectLst/>
                        </a:rPr>
                        <a:t>- </a:t>
                      </a:r>
                      <a:r>
                        <a:rPr lang="de-DE" sz="1100" i="0" dirty="0" smtClean="0">
                          <a:effectLst/>
                        </a:rPr>
                        <a:t>„Zertifiziertes</a:t>
                      </a:r>
                      <a:r>
                        <a:rPr lang="de-DE" sz="1100" i="0" baseline="0" dirty="0" smtClean="0">
                          <a:effectLst/>
                        </a:rPr>
                        <a:t> Thalasso-Nordseeheilbad“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de-DE" sz="1100" i="0" baseline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100" i="0" dirty="0" smtClean="0">
                          <a:effectLst/>
                        </a:rPr>
                        <a:t>Thalasso-Region Niedersächsische Nordsee  - geprüfte Thalasso-Einrichtung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de-DE" sz="1100" i="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100" i="0" dirty="0" smtClean="0">
                          <a:effectLst/>
                        </a:rPr>
                        <a:t>Thalasso-Region Niedersächsische Nordsee – geprüfter Thalasso-Kooperationspartner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de-DE" sz="1100" i="0" dirty="0">
                        <a:effectLst/>
                      </a:endParaRPr>
                    </a:p>
                  </a:txBody>
                  <a:tcPr marL="68586" marR="68586" marT="0" marB="0" anchor="ctr"/>
                </a:tc>
              </a:tr>
              <a:tr h="1910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Stufe II: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(</a:t>
                      </a:r>
                      <a:r>
                        <a:rPr lang="de-DE" sz="1000" dirty="0" smtClean="0">
                          <a:effectLst/>
                        </a:rPr>
                        <a:t>Auszeichnung durch EPWS e.V.)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de-DE" sz="1000" i="1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de-DE" sz="1000" i="1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b="1" i="1" dirty="0" smtClean="0">
                          <a:effectLst/>
                        </a:rPr>
                        <a:t>Thalasso-Region</a:t>
                      </a:r>
                      <a:r>
                        <a:rPr lang="de-DE" sz="1000" b="1" i="1" baseline="0" dirty="0" smtClean="0">
                          <a:effectLst/>
                        </a:rPr>
                        <a:t> Niedersächsische </a:t>
                      </a:r>
                      <a:r>
                        <a:rPr lang="de-DE" sz="1000" b="1" i="1" dirty="0" smtClean="0">
                          <a:effectLst/>
                        </a:rPr>
                        <a:t>Nordsee</a:t>
                      </a:r>
                      <a:r>
                        <a:rPr lang="de-DE" sz="1000" b="1" dirty="0" smtClean="0">
                          <a:effectLst/>
                        </a:rPr>
                        <a:t>  </a:t>
                      </a:r>
                      <a:r>
                        <a:rPr lang="de-DE" sz="1000" b="1" i="1" dirty="0">
                          <a:effectLst/>
                        </a:rPr>
                        <a:t>- </a:t>
                      </a:r>
                      <a:r>
                        <a:rPr lang="de-DE" sz="1000" b="1" i="1" dirty="0" smtClean="0">
                          <a:effectLst/>
                        </a:rPr>
                        <a:t>geprüftes</a:t>
                      </a:r>
                      <a:r>
                        <a:rPr lang="de-DE" sz="1000" b="1" i="1" baseline="0" dirty="0" smtClean="0">
                          <a:effectLst/>
                        </a:rPr>
                        <a:t> Thalasso-Nordseeheilbad</a:t>
                      </a: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b="1" i="1" dirty="0" smtClean="0">
                          <a:effectLst/>
                        </a:rPr>
                        <a:t>Thalasso-Region</a:t>
                      </a:r>
                      <a:r>
                        <a:rPr lang="de-DE" sz="1000" b="1" i="1" baseline="0" dirty="0" smtClean="0">
                          <a:effectLst/>
                        </a:rPr>
                        <a:t> Niedersächsische </a:t>
                      </a:r>
                      <a:r>
                        <a:rPr lang="de-DE" sz="1000" b="1" i="1" dirty="0" smtClean="0">
                          <a:effectLst/>
                        </a:rPr>
                        <a:t>Nordsee  - geprüfte Thalasso-Einrichtung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de-DE" sz="1000" b="1" i="1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de-DE" sz="1000" b="1" i="1" dirty="0" smtClean="0">
                          <a:effectLst/>
                        </a:rPr>
                        <a:t>Thalasso-Region</a:t>
                      </a:r>
                      <a:r>
                        <a:rPr lang="de-DE" sz="1000" b="1" i="1" baseline="0" dirty="0" smtClean="0">
                          <a:effectLst/>
                        </a:rPr>
                        <a:t> Niedersächsische Nordsee – geprüfter Thalasso-Kooperationspartner</a:t>
                      </a:r>
                      <a:endParaRPr lang="de-DE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5" y="1573213"/>
            <a:ext cx="7589838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Prüfkriterien für Thalasso - Orte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800" kern="0" dirty="0"/>
              <a:t> </a:t>
            </a:r>
            <a:r>
              <a:rPr lang="de-DE" altLang="de-DE" sz="2800" kern="0" dirty="0" smtClean="0"/>
              <a:t> 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Thalasso-Qualitätskriterien </a:t>
            </a:r>
            <a:r>
              <a:rPr lang="de-DE" altLang="de-DE" sz="2000" b="0" kern="0" dirty="0">
                <a:solidFill>
                  <a:srgbClr val="000000"/>
                </a:solidFill>
              </a:rPr>
              <a:t>Lenkungsausschuss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 + Allgemeine </a:t>
            </a:r>
            <a:r>
              <a:rPr lang="de-DE" altLang="de-DE" sz="2000" b="0" kern="0" dirty="0">
                <a:solidFill>
                  <a:srgbClr val="000000"/>
                </a:solidFill>
              </a:rPr>
              <a:t>Thalasso-Standards EPWS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etc.</a:t>
            </a:r>
            <a:endParaRPr lang="de-DE" altLang="de-DE" sz="2000" b="0" kern="0" dirty="0">
              <a:solidFill>
                <a:srgbClr val="000000"/>
              </a:solidFill>
            </a:endParaRPr>
          </a:p>
          <a:p>
            <a:pPr eaLnBrk="1" hangingPunct="1">
              <a:buNone/>
              <a:defRPr/>
            </a:pPr>
            <a:r>
              <a:rPr lang="de-DE" altLang="de-DE" sz="2000" kern="0" dirty="0"/>
              <a:t>  </a:t>
            </a:r>
            <a:r>
              <a:rPr lang="de-DE" altLang="de-DE" sz="2000" kern="0" dirty="0" smtClean="0"/>
              <a:t>  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 </a:t>
            </a:r>
            <a:r>
              <a:rPr lang="de-DE" altLang="de-DE" sz="2000" kern="0" dirty="0"/>
              <a:t>-   Basiskriterien Thalasso-Kompetenz 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    -   Vorhandene Thalasso-Angebote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    -   Informationsangebot des Standorts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    -   Servicequalität des Standorts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    -   Thalasso-Kompetenz d. Partnerunternehmen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4" y="1573213"/>
            <a:ext cx="8651155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Ziel der Qualitätsoffensive      „Thalasso-Zertifizierung“:</a:t>
            </a:r>
          </a:p>
          <a:p>
            <a:pPr eaLnBrk="1" hangingPunct="1">
              <a:buNone/>
              <a:defRPr/>
            </a:pPr>
            <a:r>
              <a:rPr lang="de-DE" altLang="de-DE" sz="2800" kern="0" dirty="0"/>
              <a:t> </a:t>
            </a:r>
            <a:r>
              <a:rPr lang="de-DE" altLang="de-DE" sz="2800" kern="0" dirty="0" smtClean="0"/>
              <a:t>  </a:t>
            </a:r>
            <a:r>
              <a:rPr lang="de-DE" altLang="de-DE" sz="2000" b="0" kern="0" dirty="0">
                <a:solidFill>
                  <a:srgbClr val="000000"/>
                </a:solidFill>
              </a:rPr>
              <a:t>Schaffung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einer gemeinsamen individuellen         „</a:t>
            </a:r>
            <a:r>
              <a:rPr lang="de-DE" altLang="de-DE" sz="2000" b="0" kern="0" dirty="0">
                <a:solidFill>
                  <a:srgbClr val="000000"/>
                </a:solidFill>
              </a:rPr>
              <a:t>Außenmarke“ für Teilbereich Gesundheitstourismus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800" b="0" kern="0" dirty="0" smtClean="0"/>
              <a:t>  </a:t>
            </a:r>
            <a:r>
              <a:rPr lang="de-DE" altLang="de-DE" sz="2000" kern="0" dirty="0"/>
              <a:t>- </a:t>
            </a:r>
            <a:r>
              <a:rPr lang="de-DE" altLang="de-DE" sz="2000" kern="0" dirty="0" smtClean="0"/>
              <a:t> Thalasso-Kompetenz </a:t>
            </a:r>
            <a:r>
              <a:rPr lang="de-DE" altLang="de-DE" sz="2000" kern="0" dirty="0"/>
              <a:t>als Marketinginstrument</a:t>
            </a:r>
          </a:p>
          <a:p>
            <a:pPr eaLnBrk="1" hangingPunct="1"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-  Verbesserung </a:t>
            </a:r>
            <a:r>
              <a:rPr lang="de-DE" altLang="de-DE" sz="2000" kern="0" dirty="0" err="1" smtClean="0"/>
              <a:t>vorhand</a:t>
            </a:r>
            <a:r>
              <a:rPr lang="de-DE" altLang="de-DE" sz="2000" kern="0" dirty="0" smtClean="0"/>
              <a:t>. </a:t>
            </a:r>
            <a:r>
              <a:rPr lang="de-DE" altLang="de-DE" sz="2000" kern="0" dirty="0"/>
              <a:t>„Thalasso-Infrastruktur“ </a:t>
            </a:r>
            <a:endParaRPr lang="de-DE" altLang="de-DE" sz="20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-  Erreichung „gehobener Qualitätsstandard“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-  Zielgruppe: </a:t>
            </a:r>
            <a:r>
              <a:rPr lang="de-DE" altLang="de-DE" sz="2000" i="1" kern="0" dirty="0" smtClean="0"/>
              <a:t>Selbstzahlender Gesundheitsurlauber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i="1" kern="0" dirty="0"/>
              <a:t> </a:t>
            </a:r>
            <a:r>
              <a:rPr lang="de-DE" altLang="de-DE" sz="2000" i="1" kern="0" dirty="0" smtClean="0"/>
              <a:t>  -  </a:t>
            </a:r>
            <a:r>
              <a:rPr lang="de-DE" altLang="de-DE" sz="2000" kern="0" dirty="0" smtClean="0"/>
              <a:t>Qualitätsversprechen an Gäste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i="1" kern="0" dirty="0"/>
              <a:t> </a:t>
            </a:r>
            <a:r>
              <a:rPr lang="de-DE" altLang="de-DE" sz="2000" i="1" kern="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5" y="1573213"/>
            <a:ext cx="7589838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Stand 2017</a:t>
            </a:r>
            <a:r>
              <a:rPr lang="de-DE" altLang="de-DE" sz="1400" kern="0" dirty="0" smtClean="0">
                <a:solidFill>
                  <a:srgbClr val="000000"/>
                </a:solidFill>
              </a:rPr>
              <a:t> </a:t>
            </a:r>
            <a:endParaRPr lang="de-DE" altLang="de-DE" sz="14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800" kern="0" dirty="0"/>
              <a:t> </a:t>
            </a:r>
            <a:r>
              <a:rPr lang="de-DE" altLang="de-DE" sz="2800" kern="0" dirty="0" smtClean="0"/>
              <a:t> 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Erreichte verbesserte Thalasso-Kompetenz ist unterschiedlich stark ausgeprägt</a:t>
            </a:r>
            <a:endParaRPr lang="de-DE" altLang="de-DE" sz="1800" b="0" kern="0" dirty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 </a:t>
            </a:r>
            <a:r>
              <a:rPr lang="de-DE" altLang="de-DE" sz="2000" kern="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 </a:t>
            </a:r>
            <a:r>
              <a:rPr lang="de-DE" altLang="de-DE" sz="2000" kern="0" dirty="0"/>
              <a:t>-  </a:t>
            </a:r>
            <a:r>
              <a:rPr lang="de-DE" altLang="de-DE" sz="2000" kern="0" dirty="0" smtClean="0"/>
              <a:t> Alle </a:t>
            </a:r>
            <a:r>
              <a:rPr lang="de-DE" altLang="de-DE" sz="2000" kern="0" dirty="0"/>
              <a:t>6 Inseln </a:t>
            </a:r>
            <a:r>
              <a:rPr lang="de-DE" altLang="de-DE" sz="2000" kern="0" dirty="0" smtClean="0"/>
              <a:t>+ 1 Küstenort sind zertifiziert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 -   1 Geprüfter Thalasso-Standort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  -   2 Geprüfte Thalasso-Partnerhotels der Region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 -   Servicequalität des Thalasso-Partners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4" y="1573213"/>
            <a:ext cx="7925291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(Zwischen-) Bilanz 2017</a:t>
            </a:r>
            <a:endParaRPr lang="de-DE" altLang="de-DE" sz="14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800" kern="0" dirty="0"/>
              <a:t> </a:t>
            </a:r>
            <a:r>
              <a:rPr lang="de-DE" altLang="de-DE" sz="2800" kern="0" dirty="0" smtClean="0"/>
              <a:t> 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Die erreichte verbesserte Thalasso-Kompetenz wird unterschiedlich stark gelebt und dargestellt</a:t>
            </a:r>
            <a:endParaRPr lang="de-DE" altLang="de-DE" sz="1800" b="0" kern="0" dirty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 </a:t>
            </a:r>
            <a:endParaRPr lang="de-DE" altLang="de-DE" sz="200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</a:t>
            </a:r>
            <a:r>
              <a:rPr lang="de-DE" altLang="de-DE" sz="2000" kern="0" dirty="0"/>
              <a:t>- </a:t>
            </a:r>
            <a:r>
              <a:rPr lang="de-DE" altLang="de-DE" sz="2000" kern="0" dirty="0" smtClean="0"/>
              <a:t> 2 </a:t>
            </a:r>
            <a:r>
              <a:rPr lang="de-DE" altLang="de-DE" sz="2000" kern="0" dirty="0" err="1"/>
              <a:t>zertifiz</a:t>
            </a:r>
            <a:r>
              <a:rPr lang="de-DE" altLang="de-DE" sz="2000" kern="0" dirty="0"/>
              <a:t>. Orte </a:t>
            </a:r>
            <a:r>
              <a:rPr lang="de-DE" altLang="de-DE" sz="2000" kern="0" dirty="0" smtClean="0"/>
              <a:t>nutzen das neue „Tool“ aktiv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Partnerhotels sind aktiv mit Thalasso unterwegs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 -  Restliche Teilnehmer: Teilnutzung bis wenig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Kooperationen am Ort: meist „sparsam“ gelebt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Problem: Definition „Gesundheitsurlauber“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8182827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4" y="1573213"/>
            <a:ext cx="7925291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Begriff „Gesundheitsurlauber</a:t>
            </a:r>
            <a:r>
              <a:rPr lang="de-DE" altLang="de-DE" sz="2800" kern="0" dirty="0"/>
              <a:t>“</a:t>
            </a:r>
          </a:p>
          <a:p>
            <a:pPr eaLnBrk="1" hangingPunct="1">
              <a:buNone/>
              <a:defRPr/>
            </a:pPr>
            <a:r>
              <a:rPr lang="de-DE" altLang="de-DE" sz="2800" kern="0" dirty="0" smtClean="0"/>
              <a:t>  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Der </a:t>
            </a:r>
            <a:r>
              <a:rPr lang="de-DE" altLang="de-DE" sz="2000" b="0" kern="0" dirty="0">
                <a:solidFill>
                  <a:srgbClr val="000000"/>
                </a:solidFill>
              </a:rPr>
              <a:t>„gefährliche“ Spagat mit der Zielgruppe „Gesundheitstouristen“</a:t>
            </a:r>
            <a:endParaRPr lang="de-DE" altLang="de-DE" sz="1800" b="0" kern="0" dirty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 </a:t>
            </a:r>
            <a:r>
              <a:rPr lang="de-DE" altLang="de-DE" sz="2000" kern="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„Gesundheitsurlaub“ aus Sicht des Gastes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Anforderungs- u. Entscheidungskriterien Gast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 -  Kur + Medical Wellness versus Vitalurlaub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Thalasso-Therapie versus Vitalurlaub in  der Thalasso-Region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60128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3675" y="126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775" y="1595438"/>
            <a:ext cx="18510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70000"/>
              </a:spcBef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7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7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70000"/>
              </a:spcBef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Projekt Thalasso</a:t>
            </a:r>
            <a:endParaRPr lang="de-DE" altLang="de-DE" sz="1100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rgbClr val="FF9933"/>
                </a:solidFill>
              </a:rPr>
              <a:t>an der</a:t>
            </a:r>
            <a:endParaRPr lang="de-DE" altLang="de-DE">
              <a:solidFill>
                <a:srgbClr val="FF9933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rgbClr val="FF9933"/>
                </a:solidFill>
              </a:rPr>
              <a:t>Nordsee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5974" y="1573213"/>
            <a:ext cx="7925291" cy="497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70000"/>
              </a:spcBef>
              <a:spcAft>
                <a:spcPct val="0"/>
              </a:spcAft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7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altLang="de-DE" sz="2800" kern="0" dirty="0" smtClean="0"/>
              <a:t>Entscheidungskriterien „Gesundheitsurlauber</a:t>
            </a:r>
            <a:r>
              <a:rPr lang="de-DE" altLang="de-DE" sz="2800" kern="0" dirty="0"/>
              <a:t>“</a:t>
            </a:r>
          </a:p>
          <a:p>
            <a:pPr eaLnBrk="1" hangingPunct="1">
              <a:buNone/>
              <a:defRPr/>
            </a:pPr>
            <a:r>
              <a:rPr lang="de-DE" altLang="de-DE" sz="2800" kern="0" dirty="0" smtClean="0"/>
              <a:t>   </a:t>
            </a:r>
            <a:r>
              <a:rPr lang="de-DE" altLang="de-DE" sz="2000" b="0" kern="0" dirty="0">
                <a:solidFill>
                  <a:srgbClr val="000000"/>
                </a:solidFill>
              </a:rPr>
              <a:t>Gesundheitstourismus muss </a:t>
            </a:r>
            <a:r>
              <a:rPr lang="de-DE" altLang="de-DE" sz="2000" b="0" u="sng" kern="0" dirty="0">
                <a:solidFill>
                  <a:srgbClr val="000000"/>
                </a:solidFill>
              </a:rPr>
              <a:t>schon im Urlaub </a:t>
            </a:r>
            <a:r>
              <a:rPr lang="de-DE" altLang="de-DE" sz="2000" b="0" kern="0" dirty="0">
                <a:solidFill>
                  <a:srgbClr val="000000"/>
                </a:solidFill>
              </a:rPr>
              <a:t>das Wohlbefinden </a:t>
            </a:r>
            <a:r>
              <a:rPr lang="de-DE" altLang="de-DE" sz="2000" b="0" kern="0" dirty="0" smtClean="0">
                <a:solidFill>
                  <a:srgbClr val="000000"/>
                </a:solidFill>
              </a:rPr>
              <a:t>steigern. 70% entscheiden nach:</a:t>
            </a:r>
            <a:endParaRPr lang="de-DE" altLang="de-DE" sz="1800" b="0" kern="0" dirty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 </a:t>
            </a:r>
            <a:r>
              <a:rPr lang="de-DE" altLang="de-DE" sz="2000" kern="0" dirty="0" smtClean="0"/>
              <a:t>  </a:t>
            </a:r>
            <a:r>
              <a:rPr lang="de-DE" altLang="de-DE" sz="2000" kern="0" dirty="0"/>
              <a:t>- </a:t>
            </a:r>
            <a:r>
              <a:rPr lang="de-DE" altLang="de-DE" sz="2000" kern="0" dirty="0" smtClean="0"/>
              <a:t> Komfortable Unterkünfte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gutes Preis-/ Leistungsverhältnis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 smtClean="0"/>
              <a:t>    -  schönes Ambiente der Unterkunft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schöne Landschaft in gesundem Klima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kern="0" dirty="0"/>
              <a:t> </a:t>
            </a:r>
            <a:r>
              <a:rPr lang="de-DE" altLang="de-DE" sz="2000" kern="0" dirty="0" smtClean="0"/>
              <a:t>   -  Entspannungsanwendungen + Aktivangebote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altLang="de-DE" sz="2000" b="0" kern="0" dirty="0"/>
              <a:t> </a:t>
            </a:r>
            <a:r>
              <a:rPr lang="de-DE" altLang="de-DE" sz="2000" b="0" kern="0" dirty="0" smtClean="0"/>
              <a:t>        </a:t>
            </a: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1800" b="0" kern="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800" b="0" kern="0" dirty="0"/>
          </a:p>
          <a:p>
            <a:pPr eaLnBrk="1" hangingPunct="1">
              <a:buFont typeface="Wingdings" pitchFamily="2" charset="2"/>
              <a:buNone/>
              <a:defRPr/>
            </a:pPr>
            <a:endParaRPr lang="de-DE" altLang="de-DE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805951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523</Words>
  <Application>Microsoft Office PowerPoint</Application>
  <PresentationFormat>A4-Papier (210x297 mm)</PresentationFormat>
  <Paragraphs>168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Symbol</vt:lpstr>
      <vt:lpstr>Times New Roman</vt:lpstr>
      <vt:lpstr>Verdana</vt:lpstr>
      <vt:lpstr>Wingdings</vt:lpstr>
      <vt:lpstr>Standarddesign</vt:lpstr>
      <vt:lpstr>Zertifizierte  Thalasso-Region Niedersächsische Nordsee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mcschmeisser</dc:creator>
  <cp:lastModifiedBy>Klocke, Axel (MW)</cp:lastModifiedBy>
  <cp:revision>639</cp:revision>
  <dcterms:created xsi:type="dcterms:W3CDTF">2003-11-21T18:01:58Z</dcterms:created>
  <dcterms:modified xsi:type="dcterms:W3CDTF">2017-02-14T07:21:25Z</dcterms:modified>
</cp:coreProperties>
</file>