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70" r:id="rId4"/>
    <p:sldId id="274" r:id="rId5"/>
    <p:sldId id="313" r:id="rId6"/>
    <p:sldId id="321" r:id="rId7"/>
    <p:sldId id="315" r:id="rId8"/>
    <p:sldId id="316" r:id="rId9"/>
    <p:sldId id="318" r:id="rId10"/>
    <p:sldId id="319" r:id="rId11"/>
    <p:sldId id="320" r:id="rId12"/>
    <p:sldId id="317" r:id="rId13"/>
    <p:sldId id="314" r:id="rId14"/>
    <p:sldId id="259" r:id="rId15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F4"/>
    <a:srgbClr val="4C5660"/>
    <a:srgbClr val="246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0812" autoAdjust="0"/>
  </p:normalViewPr>
  <p:slideViewPr>
    <p:cSldViewPr snapToGrid="0">
      <p:cViewPr varScale="1">
        <p:scale>
          <a:sx n="62" d="100"/>
          <a:sy n="62" d="100"/>
        </p:scale>
        <p:origin x="78" y="10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FCFF-729F-49F5-B4FC-E62542E38161}" type="datetimeFigureOut">
              <a:rPr lang="de-DE" smtClean="0"/>
              <a:t>14.02.2017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A5FE8-A53A-4A3C-8546-16D1B0AE8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23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92D8F-B126-4270-BB4A-E82BCAA44EBB}" type="datetimeFigureOut">
              <a:rPr lang="de-DE" smtClean="0"/>
              <a:t>14.02.2017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0A0C4-F9AB-4F34-9EC7-788260DA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30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Wichtiger Aspekt: Der Kunde muss den Begriff Thalasso verstehen</a:t>
            </a:r>
          </a:p>
          <a:p>
            <a:pPr marL="171450" indent="-1714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Anzeige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Was ist Thalasso auf der Internetseite (46% der Gesundheitsreisende informieren sich über das Internet) 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Facebook Aktion (Erklärung was ist Thalasso anhand der Elemente 69.600 Fans) 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Nordseemagazin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A0C4-F9AB-4F34-9EC7-788260DA61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36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Verschiedene Newsletter </a:t>
            </a:r>
          </a:p>
          <a:p>
            <a:r>
              <a:rPr lang="de-DE" baseline="0" dirty="0" smtClean="0"/>
              <a:t>Freundin Auflage von circa 350.000</a:t>
            </a:r>
          </a:p>
          <a:p>
            <a:r>
              <a:rPr lang="de-DE" baseline="0" dirty="0" smtClean="0"/>
              <a:t>Panazee Auflage 50.000</a:t>
            </a:r>
          </a:p>
          <a:p>
            <a:r>
              <a:rPr lang="de-DE" baseline="0" dirty="0" smtClean="0"/>
              <a:t>Leseprobe Thema Thalasso (</a:t>
            </a:r>
            <a:r>
              <a:rPr lang="de-DE" baseline="0" dirty="0" err="1" smtClean="0"/>
              <a:t>Biomaris</a:t>
            </a:r>
            <a:r>
              <a:rPr lang="de-DE" baseline="0" dirty="0" smtClean="0"/>
              <a:t> Auflage 20.000; Natürlich (Teilbereich Baden Württemberg 60.000)</a:t>
            </a:r>
          </a:p>
          <a:p>
            <a:r>
              <a:rPr lang="de-DE" baseline="0" dirty="0" smtClean="0"/>
              <a:t>Pressereisen </a:t>
            </a:r>
          </a:p>
          <a:p>
            <a:r>
              <a:rPr lang="de-DE" baseline="0" dirty="0" smtClean="0"/>
              <a:t>ZEIT </a:t>
            </a:r>
            <a:r>
              <a:rPr lang="de-DE" baseline="0" dirty="0" err="1" smtClean="0"/>
              <a:t>Doctor</a:t>
            </a:r>
            <a:r>
              <a:rPr lang="de-DE" baseline="0" dirty="0" smtClean="0"/>
              <a:t> Veröffentlichung im März 2017 – Auflage 590.000</a:t>
            </a:r>
          </a:p>
          <a:p>
            <a:r>
              <a:rPr lang="de-DE" baseline="0" dirty="0" smtClean="0"/>
              <a:t>Newsletter Abonnenten: 10.000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A0C4-F9AB-4F34-9EC7-788260DA61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20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Praxisleitfaden in Druckform mitgebracht</a:t>
            </a:r>
            <a:r>
              <a:rPr lang="de-DE" baseline="0" dirty="0" smtClean="0"/>
              <a:t> – eine kompakte Version auf unserer I-Seite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A0C4-F9AB-4F34-9EC7-788260DA61A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4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Welche Gesundheitsangebote nutzen die Gäste vor Ort </a:t>
            </a:r>
          </a:p>
          <a:p>
            <a:pPr marL="0" indent="0">
              <a:buNone/>
            </a:pPr>
            <a:r>
              <a:rPr lang="de-DE" dirty="0" smtClean="0"/>
              <a:t> (Borkum, Cuxhaven, Norderney und Norden-Norddeich):</a:t>
            </a:r>
          </a:p>
          <a:p>
            <a:pPr lvl="1"/>
            <a:r>
              <a:rPr lang="de-DE" dirty="0" smtClean="0"/>
              <a:t>Spaziergang am Meer (98%)</a:t>
            </a:r>
          </a:p>
          <a:p>
            <a:pPr lvl="1"/>
            <a:r>
              <a:rPr lang="de-DE" dirty="0" smtClean="0"/>
              <a:t>Sport- und Bewegungsangebote (11%)</a:t>
            </a:r>
          </a:p>
          <a:p>
            <a:pPr lvl="1"/>
            <a:r>
              <a:rPr lang="de-DE" dirty="0" smtClean="0"/>
              <a:t>Schlick- oder Algenpackung (4%)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Kleiner Markt – Gäste wollen Erholung und Entspannung </a:t>
            </a:r>
          </a:p>
          <a:p>
            <a:pPr lvl="1"/>
            <a:r>
              <a:rPr lang="de-DE" dirty="0" smtClean="0"/>
              <a:t>Angebot vor Ort muss besser werden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3,9 Mio. der Dt. Bevölkerung sind Wellnessreisende (Urlaubsreisen</a:t>
            </a:r>
            <a:r>
              <a:rPr lang="de-DE" baseline="0" dirty="0" smtClean="0"/>
              <a:t> Gesamt 132 </a:t>
            </a:r>
            <a:r>
              <a:rPr lang="de-DE" baseline="0" dirty="0" err="1" smtClean="0"/>
              <a:t>Mio</a:t>
            </a:r>
            <a:r>
              <a:rPr lang="de-DE" baseline="0" dirty="0" smtClean="0"/>
              <a:t>, </a:t>
            </a:r>
            <a:r>
              <a:rPr lang="de-DE" dirty="0" smtClean="0"/>
              <a:t>4,8 Mio. aller Urlaubsreisen sind Wellnessreisen)  </a:t>
            </a:r>
          </a:p>
          <a:p>
            <a:endParaRPr lang="de-DE" baseline="0" dirty="0" smtClean="0"/>
          </a:p>
          <a:p>
            <a:r>
              <a:rPr lang="de-DE" baseline="0" dirty="0" smtClean="0"/>
              <a:t>Markt ist klein – aber die Angebote Europaweit sind sehr vielfältig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A0C4-F9AB-4F34-9EC7-788260DA61A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0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EB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64924" y="1122363"/>
            <a:ext cx="7565136" cy="2387600"/>
          </a:xfrm>
          <a:noFill/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64922" y="3602038"/>
            <a:ext cx="7565136" cy="1655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1">
                <a:solidFill>
                  <a:srgbClr val="4C56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51" y="38638"/>
            <a:ext cx="2273981" cy="682580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137036" y="521331"/>
            <a:ext cx="2773927" cy="5852318"/>
            <a:chOff x="9222078" y="825608"/>
            <a:chExt cx="2773927" cy="5852318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080" y="2761487"/>
              <a:ext cx="2773925" cy="1850327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079" y="4703890"/>
              <a:ext cx="2773925" cy="1974036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078" y="825608"/>
              <a:ext cx="2773925" cy="1843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5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53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17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1568" y="3602038"/>
            <a:ext cx="7565136" cy="1655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1">
                <a:solidFill>
                  <a:srgbClr val="4C56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9229520" y="776989"/>
            <a:ext cx="2773927" cy="5852318"/>
            <a:chOff x="9222078" y="825608"/>
            <a:chExt cx="2773927" cy="5852318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080" y="2761487"/>
              <a:ext cx="2773925" cy="1850327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079" y="4703890"/>
              <a:ext cx="2773925" cy="1974036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078" y="825608"/>
              <a:ext cx="2773925" cy="184380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078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40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53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67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00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19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67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63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" y="3911157"/>
            <a:ext cx="12167445" cy="354724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5240" y="515245"/>
            <a:ext cx="12176760" cy="1186899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515245"/>
            <a:ext cx="10515600" cy="11754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B61E-9A80-4BF1-A341-0F28B21D674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29" y="-5028"/>
            <a:ext cx="1733265" cy="5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46E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6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6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C56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C56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Regionalkonferenz Thalasso 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Donnerstag, 16.02.2017</a:t>
            </a:r>
          </a:p>
          <a:p>
            <a:r>
              <a:rPr lang="de-DE" sz="2400" dirty="0" smtClean="0"/>
              <a:t>Carolin Wulke, Die Nordsee GmbH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3764922" y="6119490"/>
            <a:ext cx="714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Die Folien sind Teil einer Präsentation und ohne die mündlichen Erläuterungen unvollständig.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550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Newsletter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10</a:t>
            </a:fld>
            <a:endParaRPr lang="de-DE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55" y="0"/>
            <a:ext cx="4090087" cy="715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838200" y="1825625"/>
            <a:ext cx="4845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10.000 Abonnenten</a:t>
            </a:r>
          </a:p>
          <a:p>
            <a:r>
              <a:rPr lang="de-DE" dirty="0" smtClean="0"/>
              <a:t>1 Newsletter im Jahr Hauptthema Thalasso</a:t>
            </a:r>
          </a:p>
          <a:p>
            <a:r>
              <a:rPr lang="de-DE" dirty="0"/>
              <a:t>v</a:t>
            </a:r>
            <a:r>
              <a:rPr lang="de-DE" dirty="0" smtClean="0"/>
              <a:t>erschiedene Thalasso-Angebote in jedem Newsletter</a:t>
            </a:r>
          </a:p>
        </p:txBody>
      </p:sp>
    </p:spTree>
    <p:extLst>
      <p:ext uri="{BB962C8B-B14F-4D97-AF65-F5344CB8AC3E}">
        <p14:creationId xmlns:p14="http://schemas.microsoft.com/office/powerpoint/2010/main" val="17095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Presse &amp; Bloggerreisen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10424"/>
            <a:ext cx="5253897" cy="3539648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838200" y="1726771"/>
            <a:ext cx="65017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2 Pressereise in 2016</a:t>
            </a:r>
          </a:p>
          <a:p>
            <a:pPr marL="228600" lvl="1">
              <a:spcBef>
                <a:spcPts val="1000"/>
              </a:spcBef>
            </a:pPr>
            <a:r>
              <a:rPr lang="de-DE" sz="2400" dirty="0">
                <a:solidFill>
                  <a:schemeClr val="tx2"/>
                </a:solidFill>
              </a:rPr>
              <a:t>Wangerooge, Neuharlingersiel, Spiekeroog, Langeoog</a:t>
            </a:r>
          </a:p>
          <a:p>
            <a:pPr marL="228600" lvl="1">
              <a:spcBef>
                <a:spcPts val="1000"/>
              </a:spcBef>
            </a:pPr>
            <a:r>
              <a:rPr lang="de-DE" sz="2400" dirty="0">
                <a:solidFill>
                  <a:schemeClr val="tx2"/>
                </a:solidFill>
              </a:rPr>
              <a:t>Norderney, Juist, </a:t>
            </a:r>
            <a:r>
              <a:rPr lang="de-DE" sz="2400" dirty="0" err="1">
                <a:solidFill>
                  <a:schemeClr val="tx2"/>
                </a:solidFill>
              </a:rPr>
              <a:t>Dornumerland</a:t>
            </a:r>
            <a:endParaRPr lang="de-DE" sz="2400" dirty="0">
              <a:solidFill>
                <a:schemeClr val="tx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298" y="3464396"/>
            <a:ext cx="3331509" cy="383170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36" y="3550894"/>
            <a:ext cx="3531720" cy="383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8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Zusammenarbeit mit Leistungsträgern und Orten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3x jährlich Arbeitskreis mit Mitgliedern verschiedener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Arbeitsfelder</a:t>
            </a:r>
          </a:p>
          <a:p>
            <a:r>
              <a:rPr lang="de-DE" dirty="0" smtClean="0"/>
              <a:t>Teilnahme an den Arbeitskreisen auf Ortsebene </a:t>
            </a:r>
          </a:p>
          <a:p>
            <a:r>
              <a:rPr lang="de-DE" dirty="0" smtClean="0"/>
              <a:t>Organisation von Kochworkshops für Gastronomen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zum Thema Thalasso</a:t>
            </a:r>
          </a:p>
          <a:p>
            <a:r>
              <a:rPr lang="de-DE" dirty="0" smtClean="0"/>
              <a:t>Praxisleitfaden – Handbuch für Gastgeber und Betriebe </a:t>
            </a:r>
          </a:p>
          <a:p>
            <a:r>
              <a:rPr lang="de-DE" dirty="0" smtClean="0"/>
              <a:t>Entwicklung einer Weiterbildung zum Thema Thalasso mit Abschluss IHK Zertifikat (in Kooperation mit der IHK Oldenburg, Jade Hochschule und der Tourismusakademie Nordwest e.V.)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12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549" y="1807402"/>
            <a:ext cx="3537849" cy="265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Markt Gesundheitsreisen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6,7% aller Reisen haben das Motiv Gesundheitsreisen (GfK und Hochschule Kempten)</a:t>
            </a:r>
          </a:p>
          <a:p>
            <a:r>
              <a:rPr lang="de-DE" dirty="0" smtClean="0"/>
              <a:t>Struktur der Gesundheitsreisen: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13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1" y="3060657"/>
            <a:ext cx="3852675" cy="280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097280" y="2597487"/>
            <a:ext cx="7808976" cy="16557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2400" b="0" dirty="0" smtClean="0"/>
              <a:t>Die Nordsee GmbH</a:t>
            </a:r>
          </a:p>
          <a:p>
            <a:pPr>
              <a:spcBef>
                <a:spcPts val="600"/>
              </a:spcBef>
            </a:pPr>
            <a:r>
              <a:rPr lang="de-DE" sz="2400" b="0" dirty="0" smtClean="0"/>
              <a:t>Carolin Wulke</a:t>
            </a:r>
          </a:p>
          <a:p>
            <a:pPr>
              <a:spcBef>
                <a:spcPts val="600"/>
              </a:spcBef>
            </a:pPr>
            <a:r>
              <a:rPr lang="de-DE" sz="2400" b="0" dirty="0" smtClean="0"/>
              <a:t>Geschäftsführerin</a:t>
            </a:r>
          </a:p>
          <a:p>
            <a:pPr>
              <a:spcBef>
                <a:spcPts val="600"/>
              </a:spcBef>
            </a:pPr>
            <a:r>
              <a:rPr lang="de-DE" sz="2400" b="0" dirty="0" smtClean="0"/>
              <a:t>carolin.wulke@die-nordsee.de</a:t>
            </a:r>
            <a:endParaRPr lang="de-DE" sz="2400" b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Vielen Dank für Ihr Interesse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647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Nordsee GmbH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Sitz der Gesellschaft: Schortens-</a:t>
            </a:r>
            <a:r>
              <a:rPr lang="de-DE" sz="2800" dirty="0" err="1" smtClean="0"/>
              <a:t>Roffhausen</a:t>
            </a:r>
            <a:r>
              <a:rPr lang="de-DE" sz="2800" dirty="0" smtClean="0"/>
              <a:t>, ehemaliges Olympia-Gelände</a:t>
            </a:r>
          </a:p>
          <a:p>
            <a:r>
              <a:rPr lang="de-DE" sz="2800" dirty="0" smtClean="0"/>
              <a:t>Gegründet 1998</a:t>
            </a:r>
          </a:p>
          <a:p>
            <a:r>
              <a:rPr lang="de-DE" sz="2800" dirty="0" smtClean="0"/>
              <a:t>Geschäftsführung + 5 Mitarbeiterinnen + 1 Mini-Job</a:t>
            </a:r>
          </a:p>
          <a:p>
            <a:r>
              <a:rPr lang="de-DE" sz="2800" dirty="0" smtClean="0"/>
              <a:t>26 Gesellschafter</a:t>
            </a:r>
          </a:p>
          <a:p>
            <a:pPr lvl="1"/>
            <a:r>
              <a:rPr lang="de-DE" sz="2400" dirty="0" smtClean="0"/>
              <a:t>21 touristische Orte und Inseln von Greetsiel bis Otterndorf</a:t>
            </a:r>
          </a:p>
          <a:p>
            <a:pPr lvl="1"/>
            <a:r>
              <a:rPr lang="de-DE" sz="2400" dirty="0"/>
              <a:t>5</a:t>
            </a:r>
            <a:r>
              <a:rPr lang="de-DE" sz="2400" dirty="0" smtClean="0"/>
              <a:t> gewerbliche Gesellschafter: Reedereien</a:t>
            </a:r>
          </a:p>
          <a:p>
            <a:pPr lvl="1"/>
            <a:endParaRPr lang="de-DE" sz="2400" dirty="0" smtClean="0"/>
          </a:p>
          <a:p>
            <a:pPr lvl="1"/>
            <a:endParaRPr lang="de-DE" sz="2400" dirty="0" smtClean="0"/>
          </a:p>
          <a:p>
            <a:endParaRPr lang="de-DE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2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Nordsee GmbH – Ziele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Weitere Stärkung der Marke Nordsee, Erarbeitung einer Marktmacht</a:t>
            </a:r>
          </a:p>
          <a:p>
            <a:r>
              <a:rPr lang="de-DE" sz="2800" dirty="0" smtClean="0"/>
              <a:t>Profilierung der Nordsee als Ganzjahresdestination und Vorhalten eines qualitativ hochwertigen Produktbündels</a:t>
            </a:r>
          </a:p>
          <a:p>
            <a:pPr lvl="1"/>
            <a:r>
              <a:rPr lang="de-DE" dirty="0" smtClean="0"/>
              <a:t>Belebung der auslastungsschwachen Zeiten: </a:t>
            </a:r>
          </a:p>
          <a:p>
            <a:pPr lvl="2"/>
            <a:r>
              <a:rPr lang="de-DE" dirty="0" smtClean="0"/>
              <a:t>Mai/Juni, September in Süddeutschland und in den Alpenländern</a:t>
            </a:r>
          </a:p>
          <a:p>
            <a:pPr lvl="2"/>
            <a:r>
              <a:rPr lang="de-DE" dirty="0" smtClean="0"/>
              <a:t>November – Ostern in NRW, Niedersachsen, HH, HB</a:t>
            </a:r>
          </a:p>
          <a:p>
            <a:pPr lvl="1"/>
            <a:r>
              <a:rPr lang="de-DE" dirty="0" smtClean="0"/>
              <a:t>Arbeit am Produkt (Weltnaturerbe Wattenmeer, Thalasso, Maritimes Erlebnis)</a:t>
            </a:r>
          </a:p>
          <a:p>
            <a:r>
              <a:rPr lang="de-DE" sz="2800" dirty="0" smtClean="0"/>
              <a:t>Steigerung der Wertschöpfung aus dem Tourismus und/oder der Übernachtungen</a:t>
            </a:r>
          </a:p>
          <a:p>
            <a:pPr lvl="1"/>
            <a:r>
              <a:rPr lang="de-DE" dirty="0" smtClean="0"/>
              <a:t>Gewinnung von Neukunden</a:t>
            </a:r>
          </a:p>
          <a:p>
            <a:pPr lvl="1"/>
            <a:r>
              <a:rPr lang="de-DE" dirty="0" smtClean="0"/>
              <a:t>Steigerung der Umsätze vor Ort</a:t>
            </a:r>
          </a:p>
          <a:p>
            <a:endParaRPr lang="de-DE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6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Nordsee GmbH - Aufgaben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Produkt</a:t>
            </a:r>
          </a:p>
          <a:p>
            <a:pPr lvl="1"/>
            <a:r>
              <a:rPr lang="de-DE" dirty="0" smtClean="0"/>
              <a:t>Anstoßen von Produktentwicklung zu den Themen Thalasso, Weltnaturerbe Wattenmeer, Maritimes Erlebnis über Zusammenarbeit in Arbeitskreisen</a:t>
            </a:r>
          </a:p>
          <a:p>
            <a:pPr lvl="1"/>
            <a:r>
              <a:rPr lang="de-DE" dirty="0" smtClean="0"/>
              <a:t>Qualitätssicherung</a:t>
            </a:r>
          </a:p>
          <a:p>
            <a:r>
              <a:rPr lang="de-DE" dirty="0" smtClean="0"/>
              <a:t>Kommunikation</a:t>
            </a:r>
          </a:p>
          <a:p>
            <a:pPr lvl="1"/>
            <a:r>
              <a:rPr lang="de-DE" dirty="0" smtClean="0"/>
              <a:t>Externe Kommunikation: Profilierung der Marke Nordsee über die definierten Kernthemen und Kanäle</a:t>
            </a:r>
          </a:p>
          <a:p>
            <a:pPr lvl="1"/>
            <a:r>
              <a:rPr lang="de-DE" dirty="0" smtClean="0"/>
              <a:t>Interne Kommunikation: Gremienvertretung; Gesellschafter, Kooperationspartner</a:t>
            </a:r>
            <a:endParaRPr lang="de-DE" dirty="0"/>
          </a:p>
          <a:p>
            <a:r>
              <a:rPr lang="de-DE" dirty="0" smtClean="0"/>
              <a:t>Vertrieb</a:t>
            </a:r>
          </a:p>
          <a:p>
            <a:pPr lvl="1"/>
            <a:r>
              <a:rPr lang="de-DE" dirty="0" smtClean="0"/>
              <a:t>Die Nordsee ist kein Reiseveranstalter!</a:t>
            </a:r>
          </a:p>
          <a:p>
            <a:pPr lvl="1"/>
            <a:r>
              <a:rPr lang="de-DE" dirty="0" smtClean="0"/>
              <a:t>Optimierung der Online-Buchung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8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Gleichschenkliges Dreieck 4"/>
          <p:cNvSpPr/>
          <p:nvPr/>
        </p:nvSpPr>
        <p:spPr>
          <a:xfrm>
            <a:off x="1236374" y="282412"/>
            <a:ext cx="9684912" cy="13972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Typisch Nordsee</a:t>
            </a:r>
            <a:r>
              <a:rPr lang="de-DE" sz="2000" dirty="0" smtClean="0"/>
              <a:t>!, Durchatmen</a:t>
            </a:r>
            <a:endParaRPr lang="de-DE" sz="2000" dirty="0"/>
          </a:p>
          <a:p>
            <a:pPr algn="ctr"/>
            <a:r>
              <a:rPr lang="de-DE" sz="2000" dirty="0" smtClean="0"/>
              <a:t>Meer und Stranderlebnis, </a:t>
            </a:r>
            <a:br>
              <a:rPr lang="de-DE" sz="2000" dirty="0" smtClean="0"/>
            </a:br>
            <a:r>
              <a:rPr lang="de-DE" sz="2000" dirty="0" smtClean="0"/>
              <a:t>raue</a:t>
            </a:r>
            <a:r>
              <a:rPr lang="de-DE" sz="2000" dirty="0"/>
              <a:t>, </a:t>
            </a:r>
            <a:r>
              <a:rPr lang="de-DE" sz="2000" dirty="0" smtClean="0"/>
              <a:t>ursprüngliche Natur </a:t>
            </a:r>
            <a:r>
              <a:rPr lang="de-DE" sz="2000" dirty="0"/>
              <a:t>und Weite</a:t>
            </a:r>
          </a:p>
          <a:p>
            <a:pPr algn="ctr"/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1236374" y="1898255"/>
            <a:ext cx="3193958" cy="36157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2400" b="1" dirty="0" smtClean="0"/>
          </a:p>
          <a:p>
            <a:endParaRPr lang="de-DE" sz="1600" b="1" dirty="0"/>
          </a:p>
          <a:p>
            <a:r>
              <a:rPr lang="de-DE" sz="2400" b="1" dirty="0" smtClean="0"/>
              <a:t>Weltnaturerbe</a:t>
            </a:r>
            <a:br>
              <a:rPr lang="de-DE" sz="2400" b="1" dirty="0" smtClean="0"/>
            </a:br>
            <a:r>
              <a:rPr lang="de-DE" sz="2400" b="1" dirty="0" smtClean="0"/>
              <a:t>Wattenmeer</a:t>
            </a:r>
            <a:r>
              <a:rPr lang="de-DE" sz="2400" dirty="0" smtClean="0"/>
              <a:t>: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000" dirty="0" smtClean="0"/>
              <a:t>Naturerlebnis</a:t>
            </a:r>
            <a:endParaRPr lang="de-DE" sz="20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000" dirty="0" smtClean="0"/>
              <a:t>Umweltbildung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000" dirty="0" smtClean="0"/>
              <a:t>…</a:t>
            </a:r>
            <a:endParaRPr lang="de-DE" sz="2400" dirty="0" smtClean="0"/>
          </a:p>
          <a:p>
            <a:pPr algn="ctr"/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4533363" y="1898255"/>
            <a:ext cx="3193961" cy="36157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2400" b="1" dirty="0" smtClean="0"/>
          </a:p>
          <a:p>
            <a:endParaRPr lang="de-DE" sz="1600" b="1" dirty="0"/>
          </a:p>
          <a:p>
            <a:r>
              <a:rPr lang="de-DE" sz="2400" b="1" dirty="0" smtClean="0"/>
              <a:t>Thalasso &amp; Wellness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Erste zertifizierte Thalasso-Region Europas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Wohlfühl-Destination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Reizklima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…</a:t>
            </a:r>
          </a:p>
          <a:p>
            <a:endParaRPr lang="de-DE" sz="2400" b="1" dirty="0"/>
          </a:p>
          <a:p>
            <a:endParaRPr lang="de-DE" sz="2400" b="1" dirty="0" smtClean="0"/>
          </a:p>
          <a:p>
            <a:endParaRPr lang="de-DE" sz="2400" b="1" dirty="0"/>
          </a:p>
        </p:txBody>
      </p:sp>
      <p:sp>
        <p:nvSpPr>
          <p:cNvPr id="10" name="Rechteck 9"/>
          <p:cNvSpPr/>
          <p:nvPr/>
        </p:nvSpPr>
        <p:spPr>
          <a:xfrm>
            <a:off x="7830354" y="1898254"/>
            <a:ext cx="3103811" cy="36157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endParaRPr lang="de-DE" sz="2400" b="1" dirty="0"/>
          </a:p>
          <a:p>
            <a:pPr marL="0" lvl="1"/>
            <a:endParaRPr lang="de-DE" sz="1600" b="1" dirty="0"/>
          </a:p>
          <a:p>
            <a:pPr marL="0" lvl="1"/>
            <a:r>
              <a:rPr lang="de-DE" sz="2400" b="1" dirty="0" smtClean="0"/>
              <a:t>Maritimes Erlebnis</a:t>
            </a:r>
            <a:endParaRPr lang="de-DE" sz="2400" b="1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000" dirty="0" smtClean="0"/>
              <a:t>Schifffahrt: Häfen</a:t>
            </a:r>
            <a:r>
              <a:rPr lang="de-DE" sz="2000" dirty="0"/>
              <a:t>, Schiffe</a:t>
            </a:r>
            <a:r>
              <a:rPr lang="de-DE" sz="2000" dirty="0" smtClean="0"/>
              <a:t>, Fischer…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000" dirty="0" smtClean="0"/>
              <a:t>Kulinarisches: Krabben, Fisch, Salzwiesenrinder…</a:t>
            </a:r>
            <a:endParaRPr lang="de-DE" sz="20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000" dirty="0" smtClean="0"/>
              <a:t>Kulturgeschichte</a:t>
            </a:r>
          </a:p>
        </p:txBody>
      </p:sp>
      <p:sp>
        <p:nvSpPr>
          <p:cNvPr id="11" name="Rechteck 10"/>
          <p:cNvSpPr/>
          <p:nvPr/>
        </p:nvSpPr>
        <p:spPr>
          <a:xfrm>
            <a:off x="1236373" y="1694647"/>
            <a:ext cx="9697791" cy="782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Unterkünfte: Hotel, Ferienwohnungen, Camping…		</a:t>
            </a:r>
            <a:r>
              <a:rPr lang="de-DE" dirty="0" err="1" smtClean="0"/>
              <a:t>Ganzjährigkeit</a:t>
            </a:r>
            <a:endParaRPr lang="de-DE" dirty="0" smtClean="0"/>
          </a:p>
          <a:p>
            <a:r>
              <a:rPr lang="de-DE" dirty="0" smtClean="0"/>
              <a:t>Zielgruppen: Familien, Paare…				Veranstaltungen &amp; Events</a:t>
            </a:r>
          </a:p>
          <a:p>
            <a:r>
              <a:rPr lang="de-DE" dirty="0" smtClean="0"/>
              <a:t>Inselurlaub/Küstenurlaub</a:t>
            </a:r>
          </a:p>
        </p:txBody>
      </p:sp>
      <p:sp>
        <p:nvSpPr>
          <p:cNvPr id="12" name="Rechteck 11"/>
          <p:cNvSpPr/>
          <p:nvPr/>
        </p:nvSpPr>
        <p:spPr>
          <a:xfrm>
            <a:off x="1236374" y="5565203"/>
            <a:ext cx="9697791" cy="583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	Qualität			Barrierefreiheit			Nachhaltigkeit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4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 Stoßrichtungen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Wirken nach Innen</a:t>
            </a:r>
          </a:p>
          <a:p>
            <a:pPr lvl="1"/>
            <a:r>
              <a:rPr lang="de-DE" dirty="0" smtClean="0"/>
              <a:t>Interne Abstimmung und Austausch zwischen den Orten</a:t>
            </a:r>
          </a:p>
          <a:p>
            <a:pPr lvl="1"/>
            <a:r>
              <a:rPr lang="de-DE" dirty="0" smtClean="0"/>
              <a:t>Anstoßen von Produktentwicklung</a:t>
            </a:r>
          </a:p>
          <a:p>
            <a:pPr lvl="1"/>
            <a:r>
              <a:rPr lang="de-DE" dirty="0" smtClean="0"/>
              <a:t>Information/Schulung zum Thema </a:t>
            </a:r>
            <a:r>
              <a:rPr lang="de-DE" dirty="0" err="1" smtClean="0"/>
              <a:t>Thalassso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Außenwirkung</a:t>
            </a:r>
          </a:p>
          <a:p>
            <a:pPr lvl="1"/>
            <a:r>
              <a:rPr lang="de-DE" dirty="0" smtClean="0"/>
              <a:t>Ansprache von Multiplikatoren (Journalisten und Blogger) </a:t>
            </a:r>
            <a:r>
              <a:rPr lang="de-DE" dirty="0" smtClean="0">
                <a:sym typeface="Wingdings" panose="05000000000000000000" pitchFamily="2" charset="2"/>
              </a:rPr>
              <a:t> Pressereisen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Bewerbung der </a:t>
            </a:r>
            <a:r>
              <a:rPr lang="de-DE" dirty="0" err="1" smtClean="0">
                <a:sym typeface="Wingdings" panose="05000000000000000000" pitchFamily="2" charset="2"/>
              </a:rPr>
              <a:t>Thalasso</a:t>
            </a:r>
            <a:r>
              <a:rPr lang="de-DE" dirty="0" smtClean="0">
                <a:sym typeface="Wingdings" panose="05000000000000000000" pitchFamily="2" charset="2"/>
              </a:rPr>
              <a:t>-Angebote für den Endkunden 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Aufbereitung des Themas in allen Kommunikationskanälen (Magazin „die </a:t>
            </a:r>
            <a:r>
              <a:rPr lang="de-DE" dirty="0" err="1" smtClean="0">
                <a:sym typeface="Wingdings" panose="05000000000000000000" pitchFamily="2" charset="2"/>
              </a:rPr>
              <a:t>nordsee</a:t>
            </a:r>
            <a:r>
              <a:rPr lang="de-DE" dirty="0" smtClean="0">
                <a:sym typeface="Wingdings" panose="05000000000000000000" pitchFamily="2" charset="2"/>
              </a:rPr>
              <a:t>“, Website, Facebook-</a:t>
            </a:r>
            <a:r>
              <a:rPr lang="de-DE" dirty="0" err="1" smtClean="0">
                <a:sym typeface="Wingdings" panose="05000000000000000000" pitchFamily="2" charset="2"/>
              </a:rPr>
              <a:t>Fanpage</a:t>
            </a:r>
            <a:r>
              <a:rPr lang="de-DE" dirty="0" smtClean="0">
                <a:sym typeface="Wingdings" panose="05000000000000000000" pitchFamily="2" charset="2"/>
              </a:rPr>
              <a:t>, Newsletter)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Zusätzliche Werbeaktionen (Banner-Werbung, Print-Schaltungen)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22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Begriffserklärung Thalasso für die Gäste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7</a:t>
            </a:fld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1" y="1359244"/>
            <a:ext cx="4666503" cy="559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2" y="1359244"/>
            <a:ext cx="4194833" cy="574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96">
            <a:off x="7266460" y="139519"/>
            <a:ext cx="1554256" cy="310851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96" y="4673212"/>
            <a:ext cx="3127376" cy="339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8</a:t>
            </a:fld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73" y="147342"/>
            <a:ext cx="4050803" cy="286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241">
            <a:off x="-321276" y="817681"/>
            <a:ext cx="2746575" cy="480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91"/>
            <a:ext cx="3811750" cy="73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686">
            <a:off x="1872287" y="819091"/>
            <a:ext cx="3994879" cy="53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803">
            <a:off x="1413283" y="3360665"/>
            <a:ext cx="6654800" cy="283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052">
            <a:off x="9141934" y="3450681"/>
            <a:ext cx="3177063" cy="387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78641">
            <a:off x="7656778" y="2062376"/>
            <a:ext cx="3581737" cy="411950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8644" y="1"/>
            <a:ext cx="4504642" cy="3034861"/>
          </a:xfrm>
          <a:prstGeom prst="rect">
            <a:avLst/>
          </a:prstGeom>
        </p:spPr>
      </p:pic>
      <p:pic>
        <p:nvPicPr>
          <p:cNvPr id="14" name="Inhaltsplatzhalter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25" y="5280346"/>
            <a:ext cx="2236405" cy="186367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43" y="4678839"/>
            <a:ext cx="4660472" cy="268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0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Print - Panazee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61E-9A80-4BF1-A341-0F28B21D6748}" type="slidenum">
              <a:rPr lang="de-DE" smtClean="0"/>
              <a:t>9</a:t>
            </a:fld>
            <a:endParaRPr lang="de-DE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73" y="511409"/>
            <a:ext cx="4926227" cy="348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838200" y="1825625"/>
            <a:ext cx="50436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56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Auflage 50.000 zusätzlich Online als E-Book)</a:t>
            </a:r>
          </a:p>
          <a:p>
            <a:r>
              <a:rPr lang="de-DE" dirty="0" smtClean="0"/>
              <a:t>Reichweite: ca. 2 Mio. Leser</a:t>
            </a:r>
          </a:p>
          <a:p>
            <a:r>
              <a:rPr lang="de-DE" dirty="0" smtClean="0"/>
              <a:t>Verteilung in Wartezimmern von 25.000 Ärzten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80" y="3804465"/>
            <a:ext cx="503252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Vorlage" id="{BA3CBB55-4C36-48B4-B69F-1AF9EB618F99}" vid="{D2001BF7-31CB-462A-8F30-319F54DAE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</Template>
  <TotalTime>0</TotalTime>
  <Words>649</Words>
  <Application>Microsoft Office PowerPoint</Application>
  <PresentationFormat>Breitbild</PresentationFormat>
  <Paragraphs>141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Regionalkonferenz Thalasso </vt:lpstr>
      <vt:lpstr>Die Nordsee GmbH</vt:lpstr>
      <vt:lpstr>Die Nordsee GmbH – Ziele </vt:lpstr>
      <vt:lpstr>Die Nordsee GmbH - Aufgaben</vt:lpstr>
      <vt:lpstr>PowerPoint-Präsentation</vt:lpstr>
      <vt:lpstr>Zwei Stoßrichtungen</vt:lpstr>
      <vt:lpstr>Begriffserklärung Thalasso für die Gäste</vt:lpstr>
      <vt:lpstr>PowerPoint-Präsentation</vt:lpstr>
      <vt:lpstr>Print - Panazee</vt:lpstr>
      <vt:lpstr>Newsletter </vt:lpstr>
      <vt:lpstr>Presse &amp; Bloggerreisen</vt:lpstr>
      <vt:lpstr>Zusammenarbeit mit Leistungsträgern und Orten</vt:lpstr>
      <vt:lpstr>Der Markt Gesundheitsreisen</vt:lpstr>
      <vt:lpstr>Vielen Dank für Ihr Interesse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Tourismusausschuss Otterndorf</dc:title>
  <dc:creator>Carolin Wulke</dc:creator>
  <cp:lastModifiedBy>Klocke, Axel (MW)</cp:lastModifiedBy>
  <cp:revision>114</cp:revision>
  <cp:lastPrinted>2016-09-28T14:16:04Z</cp:lastPrinted>
  <dcterms:created xsi:type="dcterms:W3CDTF">2015-11-20T07:46:06Z</dcterms:created>
  <dcterms:modified xsi:type="dcterms:W3CDTF">2017-02-14T07:21:49Z</dcterms:modified>
</cp:coreProperties>
</file>